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3" r:id="rId4"/>
    <p:sldId id="258" r:id="rId5"/>
    <p:sldId id="279" r:id="rId6"/>
    <p:sldId id="286" r:id="rId7"/>
    <p:sldId id="280" r:id="rId8"/>
    <p:sldId id="287" r:id="rId9"/>
    <p:sldId id="284" r:id="rId10"/>
    <p:sldId id="269" r:id="rId1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95A287-6241-4F66-A001-4AC833F9C190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1544D8-FD53-4486-95CB-5D8392A9EFF0}">
      <dgm:prSet phldrT="[Text]" custT="1"/>
      <dgm:spPr/>
      <dgm:t>
        <a:bodyPr/>
        <a:lstStyle/>
        <a:p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Одобрени проекти в ЮЦР – 13 бр.</a:t>
          </a:r>
          <a:endParaRPr lang="en-US" sz="1600" dirty="0"/>
        </a:p>
      </dgm:t>
    </dgm:pt>
    <dgm:pt modelId="{00692465-D6DD-44CC-B1E7-C815EF82A683}" type="parTrans" cxnId="{62ED9D84-1204-4C87-9557-EBA40B49A3D5}">
      <dgm:prSet/>
      <dgm:spPr/>
      <dgm:t>
        <a:bodyPr/>
        <a:lstStyle/>
        <a:p>
          <a:endParaRPr lang="en-US"/>
        </a:p>
      </dgm:t>
    </dgm:pt>
    <dgm:pt modelId="{62CF2D57-8505-4F0B-BDFB-2AD1A7B5E43C}" type="sibTrans" cxnId="{62ED9D84-1204-4C87-9557-EBA40B49A3D5}">
      <dgm:prSet/>
      <dgm:spPr/>
      <dgm:t>
        <a:bodyPr/>
        <a:lstStyle/>
        <a:p>
          <a:endParaRPr lang="en-US"/>
        </a:p>
      </dgm:t>
    </dgm:pt>
    <dgm:pt modelId="{C4D7A737-1005-4A6E-A3FB-B5CE37EF7B1C}">
      <dgm:prSet phldrT="[Text]" custT="1"/>
      <dgm:spPr/>
      <dgm:t>
        <a:bodyPr/>
        <a:lstStyle/>
        <a:p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Сключени договори БФП в ЮЦР – 8 383 608 лв.</a:t>
          </a:r>
          <a:endParaRPr lang="en-US" sz="1600" dirty="0"/>
        </a:p>
      </dgm:t>
    </dgm:pt>
    <dgm:pt modelId="{7F693DC8-E3B8-457A-9209-42B9DAEDFCB0}" type="parTrans" cxnId="{5028F5E2-3E91-4DF8-B5C4-1D671395447F}">
      <dgm:prSet/>
      <dgm:spPr/>
      <dgm:t>
        <a:bodyPr/>
        <a:lstStyle/>
        <a:p>
          <a:endParaRPr lang="en-US"/>
        </a:p>
      </dgm:t>
    </dgm:pt>
    <dgm:pt modelId="{32FAC2FB-2A60-4DEB-A87E-702E8D7FDB61}" type="sibTrans" cxnId="{5028F5E2-3E91-4DF8-B5C4-1D671395447F}">
      <dgm:prSet/>
      <dgm:spPr/>
      <dgm:t>
        <a:bodyPr/>
        <a:lstStyle/>
        <a:p>
          <a:endParaRPr lang="en-US"/>
        </a:p>
      </dgm:t>
    </dgm:pt>
    <dgm:pt modelId="{CE378B1E-D1D0-4ECC-89DF-9E3CBA7FFD93}">
      <dgm:prSet phldrT="[Text]" custT="1"/>
      <dgm:spPr/>
      <dgm:t>
        <a:bodyPr/>
        <a:lstStyle/>
        <a:p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Броят на договорените проекти в ЮЦР е </a:t>
          </a:r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0000"/>
              </a:solidFill>
              <a:latin typeface="Arial Black" panose="020B0A04020102020204" pitchFamily="34" charset="0"/>
            </a:rPr>
            <a:t>18 %</a:t>
          </a:r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 от общо договорените по ПМДР.</a:t>
          </a:r>
          <a:endParaRPr lang="en-US" sz="1600" dirty="0"/>
        </a:p>
      </dgm:t>
    </dgm:pt>
    <dgm:pt modelId="{87E0DBEA-6B29-4218-8535-DC05EF676BED}" type="parTrans" cxnId="{A6E308D9-6DD1-474F-A6FD-F62D494EC260}">
      <dgm:prSet/>
      <dgm:spPr/>
      <dgm:t>
        <a:bodyPr/>
        <a:lstStyle/>
        <a:p>
          <a:endParaRPr lang="en-US"/>
        </a:p>
      </dgm:t>
    </dgm:pt>
    <dgm:pt modelId="{1A10F667-CFF8-4C08-854C-93908225203B}" type="sibTrans" cxnId="{A6E308D9-6DD1-474F-A6FD-F62D494EC260}">
      <dgm:prSet/>
      <dgm:spPr/>
      <dgm:t>
        <a:bodyPr/>
        <a:lstStyle/>
        <a:p>
          <a:endParaRPr lang="en-US"/>
        </a:p>
      </dgm:t>
    </dgm:pt>
    <dgm:pt modelId="{05EB932A-C5BF-4F36-950A-14002E1E0A3D}">
      <dgm:prSet phldrT="[Text]" custT="1"/>
      <dgm:spPr/>
      <dgm:t>
        <a:bodyPr/>
        <a:lstStyle/>
        <a:p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Сумата на сключените договори БФП в ЮЦР </a:t>
          </a:r>
          <a:endParaRPr lang="en-US" sz="1600" dirty="0" smtClean="0">
            <a:ln>
              <a:solidFill>
                <a:srgbClr val="1F497D"/>
              </a:solidFill>
            </a:ln>
            <a:solidFill>
              <a:srgbClr val="FFC000"/>
            </a:solidFill>
            <a:latin typeface="Arial Black" panose="020B0A04020102020204" pitchFamily="34" charset="0"/>
          </a:endParaRPr>
        </a:p>
        <a:p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е </a:t>
          </a:r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0000"/>
              </a:solidFill>
              <a:latin typeface="Arial Black" panose="020B0A04020102020204" pitchFamily="34" charset="0"/>
            </a:rPr>
            <a:t>14 %</a:t>
          </a:r>
          <a:r>
            <a:rPr lang="bg-BG" sz="16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 от общата сума на тези по ПМДР.</a:t>
          </a:r>
          <a:endParaRPr lang="en-US" sz="1600" dirty="0"/>
        </a:p>
      </dgm:t>
    </dgm:pt>
    <dgm:pt modelId="{069AE3AE-DE9F-49E0-8980-542A0D166FD6}" type="parTrans" cxnId="{CE4F7C13-6737-4981-9959-E20F2D38C397}">
      <dgm:prSet/>
      <dgm:spPr/>
      <dgm:t>
        <a:bodyPr/>
        <a:lstStyle/>
        <a:p>
          <a:endParaRPr lang="en-US"/>
        </a:p>
      </dgm:t>
    </dgm:pt>
    <dgm:pt modelId="{EC7514B9-3EF5-4EEE-A974-EF9C0A342D3C}" type="sibTrans" cxnId="{CE4F7C13-6737-4981-9959-E20F2D38C397}">
      <dgm:prSet/>
      <dgm:spPr/>
      <dgm:t>
        <a:bodyPr/>
        <a:lstStyle/>
        <a:p>
          <a:endParaRPr lang="en-US"/>
        </a:p>
      </dgm:t>
    </dgm:pt>
    <dgm:pt modelId="{D7309F3B-3E62-450D-B170-72E8B05971B0}" type="pres">
      <dgm:prSet presAssocID="{2C95A287-6241-4F66-A001-4AC833F9C19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46EE1D-CACE-4453-9F03-7EE520E9CA7D}" type="pres">
      <dgm:prSet presAssocID="{2C95A287-6241-4F66-A001-4AC833F9C190}" presName="axisShape" presStyleLbl="bgShp" presStyleIdx="0" presStyleCnt="1" custLinFactNeighborX="-1384" custLinFactNeighborY="19879"/>
      <dgm:spPr/>
    </dgm:pt>
    <dgm:pt modelId="{104963B1-7AFB-40A2-989C-54030C3BAE65}" type="pres">
      <dgm:prSet presAssocID="{2C95A287-6241-4F66-A001-4AC833F9C190}" presName="rect1" presStyleLbl="node1" presStyleIdx="0" presStyleCnt="4" custScaleX="183751" custLinFactNeighborX="-52614" custLinFactNeighborY="-26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142C45-D619-48EF-9B4E-094DCB7D0A7E}" type="pres">
      <dgm:prSet presAssocID="{2C95A287-6241-4F66-A001-4AC833F9C190}" presName="rect2" presStyleLbl="node1" presStyleIdx="1" presStyleCnt="4" custScaleX="190909" custLinFactNeighborX="48068" custLinFactNeighborY="-26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F42F38-5B0D-42BD-83A5-037F5CDA467B}" type="pres">
      <dgm:prSet presAssocID="{2C95A287-6241-4F66-A001-4AC833F9C190}" presName="rect3" presStyleLbl="node1" presStyleIdx="2" presStyleCnt="4" custScaleX="181818" custLinFactNeighborX="-57159" custLinFactNeighborY="71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138F97-6D4E-4B83-B42C-80F8DAEEC938}" type="pres">
      <dgm:prSet presAssocID="{2C95A287-6241-4F66-A001-4AC833F9C190}" presName="rect4" presStyleLbl="node1" presStyleIdx="3" presStyleCnt="4" custScaleX="195456" custLinFactNeighborX="57813" custLinFactNeighborY="71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44FB7C-5482-4C2D-BAE2-ACE41D5D2BB1}" type="presOf" srcId="{05EB932A-C5BF-4F36-950A-14002E1E0A3D}" destId="{43138F97-6D4E-4B83-B42C-80F8DAEEC938}" srcOrd="0" destOrd="0" presId="urn:microsoft.com/office/officeart/2005/8/layout/matrix2"/>
    <dgm:cxn modelId="{5028F5E2-3E91-4DF8-B5C4-1D671395447F}" srcId="{2C95A287-6241-4F66-A001-4AC833F9C190}" destId="{C4D7A737-1005-4A6E-A3FB-B5CE37EF7B1C}" srcOrd="1" destOrd="0" parTransId="{7F693DC8-E3B8-457A-9209-42B9DAEDFCB0}" sibTransId="{32FAC2FB-2A60-4DEB-A87E-702E8D7FDB61}"/>
    <dgm:cxn modelId="{A6E308D9-6DD1-474F-A6FD-F62D494EC260}" srcId="{2C95A287-6241-4F66-A001-4AC833F9C190}" destId="{CE378B1E-D1D0-4ECC-89DF-9E3CBA7FFD93}" srcOrd="2" destOrd="0" parTransId="{87E0DBEA-6B29-4218-8535-DC05EF676BED}" sibTransId="{1A10F667-CFF8-4C08-854C-93908225203B}"/>
    <dgm:cxn modelId="{62ED9D84-1204-4C87-9557-EBA40B49A3D5}" srcId="{2C95A287-6241-4F66-A001-4AC833F9C190}" destId="{BE1544D8-FD53-4486-95CB-5D8392A9EFF0}" srcOrd="0" destOrd="0" parTransId="{00692465-D6DD-44CC-B1E7-C815EF82A683}" sibTransId="{62CF2D57-8505-4F0B-BDFB-2AD1A7B5E43C}"/>
    <dgm:cxn modelId="{CE4F7C13-6737-4981-9959-E20F2D38C397}" srcId="{2C95A287-6241-4F66-A001-4AC833F9C190}" destId="{05EB932A-C5BF-4F36-950A-14002E1E0A3D}" srcOrd="3" destOrd="0" parTransId="{069AE3AE-DE9F-49E0-8980-542A0D166FD6}" sibTransId="{EC7514B9-3EF5-4EEE-A974-EF9C0A342D3C}"/>
    <dgm:cxn modelId="{5E7D6374-E400-4E78-822D-6A905848422E}" type="presOf" srcId="{BE1544D8-FD53-4486-95CB-5D8392A9EFF0}" destId="{104963B1-7AFB-40A2-989C-54030C3BAE65}" srcOrd="0" destOrd="0" presId="urn:microsoft.com/office/officeart/2005/8/layout/matrix2"/>
    <dgm:cxn modelId="{9C7E7F5E-E254-4050-B8FC-CF3673226A3E}" type="presOf" srcId="{2C95A287-6241-4F66-A001-4AC833F9C190}" destId="{D7309F3B-3E62-450D-B170-72E8B05971B0}" srcOrd="0" destOrd="0" presId="urn:microsoft.com/office/officeart/2005/8/layout/matrix2"/>
    <dgm:cxn modelId="{22DE7A56-DCE1-4CF5-A451-386DECF540AB}" type="presOf" srcId="{C4D7A737-1005-4A6E-A3FB-B5CE37EF7B1C}" destId="{7D142C45-D619-48EF-9B4E-094DCB7D0A7E}" srcOrd="0" destOrd="0" presId="urn:microsoft.com/office/officeart/2005/8/layout/matrix2"/>
    <dgm:cxn modelId="{4CB05CBE-400D-46A3-A5F1-DCBE5A4B2C82}" type="presOf" srcId="{CE378B1E-D1D0-4ECC-89DF-9E3CBA7FFD93}" destId="{4BF42F38-5B0D-42BD-83A5-037F5CDA467B}" srcOrd="0" destOrd="0" presId="urn:microsoft.com/office/officeart/2005/8/layout/matrix2"/>
    <dgm:cxn modelId="{ECCB1B20-C82B-44CB-93E1-E3A091D12409}" type="presParOf" srcId="{D7309F3B-3E62-450D-B170-72E8B05971B0}" destId="{FC46EE1D-CACE-4453-9F03-7EE520E9CA7D}" srcOrd="0" destOrd="0" presId="urn:microsoft.com/office/officeart/2005/8/layout/matrix2"/>
    <dgm:cxn modelId="{D26A695B-F76D-484D-940D-C354AA6E6105}" type="presParOf" srcId="{D7309F3B-3E62-450D-B170-72E8B05971B0}" destId="{104963B1-7AFB-40A2-989C-54030C3BAE65}" srcOrd="1" destOrd="0" presId="urn:microsoft.com/office/officeart/2005/8/layout/matrix2"/>
    <dgm:cxn modelId="{FBC44F1F-9E81-412D-A70F-DAB17181D88D}" type="presParOf" srcId="{D7309F3B-3E62-450D-B170-72E8B05971B0}" destId="{7D142C45-D619-48EF-9B4E-094DCB7D0A7E}" srcOrd="2" destOrd="0" presId="urn:microsoft.com/office/officeart/2005/8/layout/matrix2"/>
    <dgm:cxn modelId="{EA3FF949-7CFE-4CB8-A66D-1CDDEC07A88D}" type="presParOf" srcId="{D7309F3B-3E62-450D-B170-72E8B05971B0}" destId="{4BF42F38-5B0D-42BD-83A5-037F5CDA467B}" srcOrd="3" destOrd="0" presId="urn:microsoft.com/office/officeart/2005/8/layout/matrix2"/>
    <dgm:cxn modelId="{27D26A5D-6F27-4FEA-ACB2-C1526A470445}" type="presParOf" srcId="{D7309F3B-3E62-450D-B170-72E8B05971B0}" destId="{43138F97-6D4E-4B83-B42C-80F8DAEEC93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46EE1D-CACE-4453-9F03-7EE520E9CA7D}">
      <dsp:nvSpPr>
        <dsp:cNvPr id="0" name=""/>
        <dsp:cNvSpPr/>
      </dsp:nvSpPr>
      <dsp:spPr>
        <a:xfrm>
          <a:off x="1987062" y="0"/>
          <a:ext cx="3960440" cy="396044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4963B1-7AFB-40A2-989C-54030C3BAE65}">
      <dsp:nvSpPr>
        <dsp:cNvPr id="0" name=""/>
        <dsp:cNvSpPr/>
      </dsp:nvSpPr>
      <dsp:spPr>
        <a:xfrm>
          <a:off x="802423" y="216018"/>
          <a:ext cx="2910939" cy="15841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Одобрени проекти в ЮЦР – 13 бр.</a:t>
          </a:r>
          <a:endParaRPr lang="en-US" sz="1600" kern="1200" dirty="0"/>
        </a:p>
      </dsp:txBody>
      <dsp:txXfrm>
        <a:off x="879756" y="293351"/>
        <a:ext cx="2756273" cy="1429510"/>
      </dsp:txXfrm>
    </dsp:sp>
    <dsp:sp modelId="{7D142C45-D619-48EF-9B4E-094DCB7D0A7E}">
      <dsp:nvSpPr>
        <dsp:cNvPr id="0" name=""/>
        <dsp:cNvSpPr/>
      </dsp:nvSpPr>
      <dsp:spPr>
        <a:xfrm>
          <a:off x="4202112" y="216018"/>
          <a:ext cx="3024334" cy="15841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Сключени договори БФП в ЮЦР – 8 383 608 лв.</a:t>
          </a:r>
          <a:endParaRPr lang="en-US" sz="1600" kern="1200" dirty="0"/>
        </a:p>
      </dsp:txBody>
      <dsp:txXfrm>
        <a:off x="4279445" y="293351"/>
        <a:ext cx="2869668" cy="1429510"/>
      </dsp:txXfrm>
    </dsp:sp>
    <dsp:sp modelId="{4BF42F38-5B0D-42BD-83A5-037F5CDA467B}">
      <dsp:nvSpPr>
        <dsp:cNvPr id="0" name=""/>
        <dsp:cNvSpPr/>
      </dsp:nvSpPr>
      <dsp:spPr>
        <a:xfrm>
          <a:off x="745733" y="2232246"/>
          <a:ext cx="2880317" cy="15841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Броят на договорените проекти в ЮЦР е </a:t>
          </a: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0000"/>
              </a:solidFill>
              <a:latin typeface="Arial Black" panose="020B0A04020102020204" pitchFamily="34" charset="0"/>
            </a:rPr>
            <a:t>18 %</a:t>
          </a: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 от общо договорените по ПМДР.</a:t>
          </a:r>
          <a:endParaRPr lang="en-US" sz="1600" kern="1200" dirty="0"/>
        </a:p>
      </dsp:txBody>
      <dsp:txXfrm>
        <a:off x="823066" y="2309579"/>
        <a:ext cx="2725651" cy="1429510"/>
      </dsp:txXfrm>
    </dsp:sp>
    <dsp:sp modelId="{43138F97-6D4E-4B83-B42C-80F8DAEEC938}">
      <dsp:nvSpPr>
        <dsp:cNvPr id="0" name=""/>
        <dsp:cNvSpPr/>
      </dsp:nvSpPr>
      <dsp:spPr>
        <a:xfrm>
          <a:off x="4320474" y="2232246"/>
          <a:ext cx="3096367" cy="158417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Сумата на сключените договори БФП в ЮЦР </a:t>
          </a:r>
          <a:endParaRPr lang="en-US" sz="1600" kern="1200" dirty="0" smtClean="0">
            <a:ln>
              <a:solidFill>
                <a:srgbClr val="1F497D"/>
              </a:solidFill>
            </a:ln>
            <a:solidFill>
              <a:srgbClr val="FFC000"/>
            </a:solidFill>
            <a:latin typeface="Arial Black" panose="020B0A0402010202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е </a:t>
          </a: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0000"/>
              </a:solidFill>
              <a:latin typeface="Arial Black" panose="020B0A04020102020204" pitchFamily="34" charset="0"/>
            </a:rPr>
            <a:t>14 %</a:t>
          </a:r>
          <a:r>
            <a:rPr lang="bg-BG" sz="1600" kern="1200" dirty="0" smtClean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rPr>
            <a:t> от общата сума на тези по ПМДР.</a:t>
          </a:r>
          <a:endParaRPr lang="en-US" sz="1600" kern="1200" dirty="0"/>
        </a:p>
      </dsp:txBody>
      <dsp:txXfrm>
        <a:off x="4397807" y="2309579"/>
        <a:ext cx="2941701" cy="14295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6778E0F-9D3B-40D3-9A3F-63DBA58499A4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7BD355E-BA2B-4581-959F-A23616AFF49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microsoft.com/office/2007/relationships/hdphoto" Target="../media/hdphoto1.wdp"/><Relationship Id="rId7" Type="http://schemas.openxmlformats.org/officeDocument/2006/relationships/diagramData" Target="../diagrams/data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microsoft.com/office/2007/relationships/diagramDrawing" Target="../diagrams/drawing1.xml"/><Relationship Id="rId5" Type="http://schemas.microsoft.com/office/2007/relationships/hdphoto" Target="../media/hdphoto2.wdp"/><Relationship Id="rId10" Type="http://schemas.openxmlformats.org/officeDocument/2006/relationships/diagramColors" Target="../diagrams/colors1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5661248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/>
                <a:t>МИНИСТЕРСТВО НА  ЗЕМЕДЕЛИЕТО, ХРАНИТЕ И ГОРИТЕ</a:t>
              </a:r>
              <a:endParaRPr lang="bg-BG" sz="1000" dirty="0">
                <a:effectLst/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67544" y="1772816"/>
            <a:ext cx="8062912" cy="602656"/>
          </a:xfrm>
        </p:spPr>
        <p:txBody>
          <a:bodyPr>
            <a:normAutofit fontScale="25000" lnSpcReduction="20000"/>
          </a:bodyPr>
          <a:lstStyle/>
          <a:p>
            <a:endParaRPr lang="bg-BG" dirty="0" smtClean="0"/>
          </a:p>
          <a:p>
            <a:endParaRPr lang="bg-BG" dirty="0"/>
          </a:p>
          <a:p>
            <a:pPr algn="ctr"/>
            <a:r>
              <a:rPr lang="bg-BG" sz="14400" b="1" dirty="0" smtClean="0">
                <a:solidFill>
                  <a:srgbClr val="92D050"/>
                </a:solidFill>
              </a:rPr>
              <a:t>ОБЩ НАПРЕДЪК В ИЗПЪЛНЕНИЕТО </a:t>
            </a:r>
          </a:p>
          <a:p>
            <a:pPr algn="ctr"/>
            <a:r>
              <a:rPr lang="bg-BG" sz="14400" b="1" dirty="0" smtClean="0">
                <a:solidFill>
                  <a:srgbClr val="92D050"/>
                </a:solidFill>
              </a:rPr>
              <a:t>НА </a:t>
            </a:r>
          </a:p>
          <a:p>
            <a:pPr algn="ctr"/>
            <a:r>
              <a:rPr lang="bg-BG" sz="14400" b="1" dirty="0" smtClean="0">
                <a:solidFill>
                  <a:srgbClr val="92D050"/>
                </a:solidFill>
              </a:rPr>
              <a:t>ПРОГРАМАТА ЗА МОРСКО ДЕЛО И РИБАРСТВО 2014-2020 </a:t>
            </a:r>
          </a:p>
          <a:p>
            <a:pPr algn="ctr"/>
            <a:r>
              <a:rPr lang="bg-BG" sz="14400" b="1" dirty="0" smtClean="0">
                <a:solidFill>
                  <a:srgbClr val="92D050"/>
                </a:solidFill>
              </a:rPr>
              <a:t>(ПМДР)</a:t>
            </a:r>
          </a:p>
          <a:p>
            <a:pPr algn="ctr"/>
            <a:r>
              <a:rPr lang="bg-BG" sz="14400" b="1" dirty="0" smtClean="0">
                <a:solidFill>
                  <a:srgbClr val="FFC000"/>
                </a:solidFill>
              </a:rPr>
              <a:t>И</a:t>
            </a:r>
            <a:r>
              <a:rPr lang="bg-BG" sz="14400" b="1" dirty="0" smtClean="0">
                <a:solidFill>
                  <a:srgbClr val="92D050"/>
                </a:solidFill>
              </a:rPr>
              <a:t> </a:t>
            </a:r>
          </a:p>
          <a:p>
            <a:pPr algn="ctr"/>
            <a:r>
              <a:rPr lang="bg-BG" sz="14400" b="1" dirty="0" smtClean="0">
                <a:solidFill>
                  <a:srgbClr val="FFC000"/>
                </a:solidFill>
              </a:rPr>
              <a:t>ИЗПЪЛНЕНИЕ НА ПРОГРАМАТА В</a:t>
            </a:r>
          </a:p>
          <a:p>
            <a:pPr algn="ctr"/>
            <a:r>
              <a:rPr lang="bg-BG" sz="14400" b="1" dirty="0" smtClean="0">
                <a:solidFill>
                  <a:srgbClr val="FFC000"/>
                </a:solidFill>
              </a:rPr>
              <a:t>ЮЖЕН ЦЕНТРАЛЕН РАЙОН </a:t>
            </a:r>
            <a:endParaRPr lang="en-US" sz="1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89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8062912" cy="2448272"/>
          </a:xfrm>
        </p:spPr>
        <p:txBody>
          <a:bodyPr>
            <a:normAutofit/>
          </a:bodyPr>
          <a:lstStyle/>
          <a:p>
            <a:pPr algn="ctr"/>
            <a:r>
              <a:rPr lang="bg-BG" sz="5400" b="1" dirty="0" smtClean="0">
                <a:ln>
                  <a:noFill/>
                </a:ln>
                <a:solidFill>
                  <a:srgbClr val="92D050"/>
                </a:solidFill>
                <a:effectLst/>
                <a:latin typeface="Calibri"/>
              </a:rPr>
              <a:t>Благодаря </a:t>
            </a:r>
            <a:br>
              <a:rPr lang="bg-BG" sz="5400" b="1" dirty="0" smtClean="0">
                <a:ln>
                  <a:noFill/>
                </a:ln>
                <a:solidFill>
                  <a:srgbClr val="92D050"/>
                </a:solidFill>
                <a:effectLst/>
                <a:latin typeface="Calibri"/>
              </a:rPr>
            </a:br>
            <a:r>
              <a:rPr lang="bg-BG" sz="5400" b="1" dirty="0" smtClean="0">
                <a:ln>
                  <a:noFill/>
                </a:ln>
                <a:solidFill>
                  <a:srgbClr val="92D050"/>
                </a:solidFill>
                <a:effectLst/>
                <a:latin typeface="Calibri"/>
              </a:rPr>
              <a:t>за </a:t>
            </a:r>
            <a:r>
              <a:rPr lang="bg-BG" sz="5400" b="1" dirty="0">
                <a:ln>
                  <a:noFill/>
                </a:ln>
                <a:solidFill>
                  <a:srgbClr val="92D050"/>
                </a:solidFill>
                <a:effectLst/>
                <a:latin typeface="Calibri"/>
              </a:rPr>
              <a:t>вниманието!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5157192"/>
            <a:ext cx="8062912" cy="1152128"/>
          </a:xfrm>
        </p:spPr>
        <p:txBody>
          <a:bodyPr>
            <a:normAutofit/>
          </a:bodyPr>
          <a:lstStyle/>
          <a:p>
            <a:pPr marR="0" lvl="0" algn="l">
              <a:buClrTx/>
              <a:buSzTx/>
            </a:pPr>
            <a:r>
              <a:rPr lang="en-US" sz="3200" b="1" dirty="0">
                <a:ln>
                  <a:noFill/>
                </a:ln>
                <a:solidFill>
                  <a:srgbClr val="92D050"/>
                </a:solidFill>
                <a:latin typeface="Calibri"/>
              </a:rPr>
              <a:t>www.mzh.government.bg</a:t>
            </a:r>
          </a:p>
          <a:p>
            <a:pPr marR="0" lvl="0" algn="l">
              <a:buClrTx/>
              <a:buSzTx/>
            </a:pPr>
            <a:r>
              <a:rPr lang="en-US" sz="3200" b="1" dirty="0">
                <a:ln>
                  <a:noFill/>
                </a:ln>
                <a:solidFill>
                  <a:srgbClr val="92D050"/>
                </a:solidFill>
                <a:latin typeface="Calibri"/>
              </a:rPr>
              <a:t>www.eufunds.bg</a:t>
            </a:r>
            <a:endParaRPr lang="bg-BG" sz="3200" b="1" dirty="0">
              <a:ln>
                <a:noFill/>
              </a:ln>
              <a:solidFill>
                <a:srgbClr val="92D050"/>
              </a:solidFill>
              <a:latin typeface="Calibri"/>
            </a:endParaRPr>
          </a:p>
          <a:p>
            <a:endParaRPr lang="en-US" dirty="0"/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/>
                <a:t>МИНИСТЕРСТВО </a:t>
              </a:r>
              <a:r>
                <a:rPr lang="bg-BG" sz="1000" b="1" dirty="0" smtClean="0"/>
                <a:t>НА  ЗЕМЕДЕЛИЕТО, ХРАНИТЕ И ГОРИТЕ</a:t>
              </a:r>
              <a:endParaRPr lang="bg-BG" sz="1000" dirty="0">
                <a:effectLst/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5661248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4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5661248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465018"/>
            <a:ext cx="8705006" cy="4765502"/>
          </a:xfrm>
        </p:spPr>
        <p:txBody>
          <a:bodyPr>
            <a:noAutofit/>
          </a:bodyPr>
          <a:lstStyle/>
          <a:p>
            <a:pPr algn="ctr"/>
            <a:r>
              <a:rPr lang="bg-BG" sz="18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Общ напредък при изпълнението на ПМДР 2014-2020 г.</a:t>
            </a: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Сключени </a:t>
            </a:r>
            <a:r>
              <a:rPr lang="bg-BG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са общо </a:t>
            </a:r>
            <a:r>
              <a:rPr lang="en-GB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9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 договора за предоставяне на БФП  </a:t>
            </a:r>
            <a:r>
              <a:rPr lang="bg-BG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 общ размер на предоставена БФП 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приблизително </a:t>
            </a:r>
            <a:r>
              <a:rPr lang="en-GB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46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,1</a:t>
            </a:r>
            <a:r>
              <a:rPr lang="en-GB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83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млн. лв., които са 20,79 % от общия бюджет по ПМДР</a:t>
            </a:r>
            <a:endParaRPr lang="bg-BG" sz="1800" b="1" dirty="0">
              <a:solidFill>
                <a:srgbClr val="92D05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just"/>
            <a:endParaRPr lang="bg-BG" sz="1800" b="1" dirty="0">
              <a:solidFill>
                <a:srgbClr val="92D05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 приключена оценка/преди </a:t>
            </a:r>
            <a:r>
              <a:rPr lang="bg-BG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сключване на договор са проектни предложения на 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обща стойност  38,78 млн. лв., които са  17,46% от общия бюджет по ПМДР</a:t>
            </a:r>
            <a:r>
              <a:rPr lang="en-US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Общо 38,25% договорени до края на юни 2018 г.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sz="1800" b="1" dirty="0" smtClean="0">
              <a:solidFill>
                <a:srgbClr val="92D05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Предвидени за финансиране по прием 2018 г. 117 967 422.34 лв., които са 53,12% от общия бюджет по </a:t>
            </a:r>
            <a:r>
              <a:rPr lang="ru-RU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ПМДР. </a:t>
            </a:r>
            <a:r>
              <a:rPr lang="ru-RU" sz="1800" b="1" dirty="0" err="1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Общо</a:t>
            </a:r>
            <a:r>
              <a:rPr lang="ru-RU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91,37% </a:t>
            </a:r>
            <a:r>
              <a:rPr lang="ru-RU" sz="1800" b="1" dirty="0" err="1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договорени</a:t>
            </a:r>
            <a:r>
              <a:rPr lang="ru-RU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средства до </a:t>
            </a:r>
            <a:r>
              <a:rPr lang="ru-RU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края </a:t>
            </a:r>
            <a:r>
              <a:rPr lang="ru-RU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 </a:t>
            </a:r>
            <a:r>
              <a:rPr lang="ru-RU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2018 г.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sz="1800" b="1" dirty="0" smtClean="0">
              <a:solidFill>
                <a:srgbClr val="92D05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bg-BG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Обявени са </a:t>
            </a:r>
            <a:r>
              <a:rPr lang="en-US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6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процедури за подбор на проектни предложения на обща стойност приблизително </a:t>
            </a:r>
            <a:r>
              <a:rPr lang="en-US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40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</a:t>
            </a:r>
            <a:r>
              <a:rPr lang="en-US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3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r>
              <a:rPr lang="bg-BG" sz="1800" b="1" dirty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млн. лв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., които са 1</a:t>
            </a:r>
            <a:r>
              <a:rPr lang="en-US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8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,</a:t>
            </a:r>
            <a:r>
              <a:rPr lang="en-US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15</a:t>
            </a:r>
            <a:r>
              <a:rPr lang="bg-BG" sz="1800" b="1" dirty="0" smtClean="0">
                <a:solidFill>
                  <a:srgbClr val="92D05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% от общия бюджет по ПМДР </a:t>
            </a:r>
            <a:endParaRPr lang="ru-RU" sz="1800" b="1" dirty="0">
              <a:solidFill>
                <a:srgbClr val="92D05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just"/>
            <a:endParaRPr lang="bg-BG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/>
                <a:t>МИНИСТЕРСТВО НА  ЗЕМЕДЕЛИЕТО, ХРАНИТЕ И ГОРИТЕ</a:t>
              </a:r>
              <a:endParaRPr lang="bg-BG" sz="1000" dirty="0">
                <a:effectLst/>
                <a:latin typeface="Calibri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38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5661248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844824"/>
            <a:ext cx="8705006" cy="4385695"/>
          </a:xfrm>
        </p:spPr>
        <p:txBody>
          <a:bodyPr>
            <a:noAutofit/>
          </a:bodyPr>
          <a:lstStyle/>
          <a:p>
            <a:pPr lvl="0" algn="ctr">
              <a:buClr>
                <a:srgbClr val="4F81BD"/>
              </a:buClr>
            </a:pP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Общ напредък при изпълнението на ПМДР 2014-2020 г.</a:t>
            </a: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Плащанията </a:t>
            </a:r>
            <a:r>
              <a:rPr lang="ru-RU" sz="2000" dirty="0">
                <a:solidFill>
                  <a:srgbClr val="92D050"/>
                </a:solidFill>
                <a:latin typeface="Arial Black" panose="020B0A04020102020204" pitchFamily="34" charset="0"/>
              </a:rPr>
              <a:t>от началото на програмния период са в размер приблизително на 1,4 млн. лв., които са 0,63% от общия бюджет по ПМДР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en-GB" sz="2000" dirty="0"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Приключени са процедурите за </a:t>
            </a:r>
            <a:r>
              <a:rPr lang="bg-BG" sz="2000" dirty="0" err="1" smtClean="0">
                <a:solidFill>
                  <a:srgbClr val="92D050"/>
                </a:solidFill>
                <a:latin typeface="Arial Black" panose="020B0A04020102020204" pitchFamily="34" charset="0"/>
              </a:rPr>
              <a:t>последващ</a:t>
            </a:r>
            <a:r>
              <a:rPr lang="bg-BG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 контрол по 42 договора на стойност 5 млн.лв., които са 2,25% от общия бюджет по ПМДР</a:t>
            </a:r>
            <a:r>
              <a:rPr lang="en-GB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;</a:t>
            </a:r>
            <a:endParaRPr lang="bg-BG" sz="2000" dirty="0" smtClean="0"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algn="just"/>
            <a:endParaRPr lang="bg-BG" sz="2000" dirty="0" smtClean="0"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bg-BG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Подадените искания за плащане </a:t>
            </a:r>
            <a:r>
              <a:rPr lang="bg-BG" sz="2000" dirty="0">
                <a:solidFill>
                  <a:srgbClr val="92D050"/>
                </a:solidFill>
                <a:latin typeface="Arial Black" panose="020B0A04020102020204" pitchFamily="34" charset="0"/>
              </a:rPr>
              <a:t>са </a:t>
            </a:r>
            <a:r>
              <a:rPr lang="bg-BG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на </a:t>
            </a:r>
            <a:r>
              <a:rPr lang="bg-BG" sz="2000" dirty="0">
                <a:solidFill>
                  <a:srgbClr val="92D050"/>
                </a:solidFill>
                <a:latin typeface="Arial Black" panose="020B0A04020102020204" pitchFamily="34" charset="0"/>
              </a:rPr>
              <a:t>стойност 339 156.55 лв</a:t>
            </a:r>
            <a:r>
              <a:rPr lang="bg-BG" sz="2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., които са 0,15% от общия бюджет по ПМДР.</a:t>
            </a:r>
            <a:endParaRPr lang="bg-BG" sz="2000" dirty="0"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sz="20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just"/>
            <a:endParaRPr lang="bg-BG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bg-BG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marL="342900" indent="-342900">
              <a:buFontTx/>
              <a:buChar char="-"/>
            </a:pPr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/>
                <a:t>МИНИСТЕРСТВО НА  ЗЕМЕДЕЛИЕТО, ХРАНИТЕ И ГОРИТЕ</a:t>
              </a:r>
              <a:endParaRPr lang="bg-BG" sz="1000" dirty="0">
                <a:effectLst/>
                <a:latin typeface="Calibri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71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140968"/>
            <a:ext cx="8062912" cy="252028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>
                <a:spcAft>
                  <a:spcPts val="0"/>
                </a:spcAft>
              </a:pPr>
              <a:r>
                <a:rPr lang="bg-BG" sz="1000" b="1" dirty="0"/>
                <a:t>МИНИСТЕРСТВО НА  ЗЕМЕДЕЛИЕТО, ХРАНИТЕ И ГОРИТЕ</a:t>
              </a:r>
              <a:endParaRPr lang="bg-BG" sz="1000" dirty="0">
                <a:effectLst/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6002210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124610"/>
              </p:ext>
            </p:extLst>
          </p:nvPr>
        </p:nvGraphicFramePr>
        <p:xfrm>
          <a:off x="457200" y="1519267"/>
          <a:ext cx="8229601" cy="4574028"/>
        </p:xfrm>
        <a:graphic>
          <a:graphicData uri="http://schemas.openxmlformats.org/drawingml/2006/table">
            <a:tbl>
              <a:tblPr/>
              <a:tblGrid>
                <a:gridCol w="2845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249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33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265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804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7811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717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8640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0236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Приоритети на Съюза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Бюджет, лева БФП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договори, лева БФП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Преди сключване на договор, </a:t>
                      </a:r>
                      <a:b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лева БФП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Предвидени за финансиране по прием 2018 г., лева БФП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Подадени искания за плащане, лева БФП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Платени средства, лева БФП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2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2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0509"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ПС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1:   „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Насърчаване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устойчиво в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екологично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отношение,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иновативно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конкурентоспособно и основано на знания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рибарство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характеризиращо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се с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използване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ресурсите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“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49,902,024.54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9,282,112.57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31 375 698.12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91931.80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35 764.13</a:t>
                      </a:r>
                    </a:p>
                    <a:p>
                      <a:pPr algn="ctr" fontAlgn="ctr"/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11150"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ПС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2:  „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Насърчаване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устойчиви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екологично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отношение,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иновативни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конкурентоспособни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основани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знания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аквакултури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характеризиращи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се с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ефективно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използване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ресурсите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”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70 830 383.45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1 9703 331.19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46 629 893.01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145 357.86</a:t>
                      </a:r>
                    </a:p>
                    <a:p>
                      <a:pPr algn="ctr" fontAlgn="ctr"/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0375"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ПС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3:  „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Насърчаване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изпълнението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ОПОР“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24 280 806.05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1 123 921.00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3 669 448.08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19 487 435.01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0375"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ПС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4:„Повишаване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заетостта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териториалното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сближаване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”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34 928 823.74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647 091.00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3 410 7073.07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79 290.45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5575"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ПС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5:  „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Насърчаване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предлагането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пазара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преработването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”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24 852 714.21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9 296 843.00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999 995.36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13 407 820.92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22 576.43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0375">
                <a:tc>
                  <a:txBody>
                    <a:bodyPr/>
                    <a:lstStyle/>
                    <a:p>
                      <a:pPr algn="l" fontAlgn="t"/>
                      <a:endParaRPr lang="ru-RU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ПС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6: „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Интегрирана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7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морска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политика”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6 519 432.68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4 889 575.28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0375">
                <a:tc>
                  <a:txBody>
                    <a:bodyPr/>
                    <a:lstStyle/>
                    <a:p>
                      <a:pPr algn="l" fontAlgn="t"/>
                      <a:endParaRPr lang="bg-BG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l" fontAlgn="t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„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Техническа помощ”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10 757 065.00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6 130 620.29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2 177 000.00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1 368 239.35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3283">
                <a:tc>
                  <a:txBody>
                    <a:bodyPr/>
                    <a:lstStyle/>
                    <a:p>
                      <a:pPr algn="l" fontAlgn="t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ВСИЧКО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222 071 249.67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4 618 3919.05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3 877 6516.51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11 7967 422.34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bg-BG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339 156.548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bg-BG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1 404 003.48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492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20.80%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17.46%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53.12%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endParaRPr lang="bg-BG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0.15%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0.63%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53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5661248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519268"/>
            <a:ext cx="8705006" cy="4711251"/>
          </a:xfrm>
        </p:spPr>
        <p:txBody>
          <a:bodyPr>
            <a:noAutofit/>
          </a:bodyPr>
          <a:lstStyle/>
          <a:p>
            <a:pPr lvl="0" algn="ctr">
              <a:buClr>
                <a:srgbClr val="4F81BD"/>
              </a:buClr>
            </a:pP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Изпълнение на ПМДР по мерки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в </a:t>
            </a: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Южен централен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район</a:t>
            </a:r>
            <a:endParaRPr lang="en-US" sz="2000" dirty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lvl="0" algn="just">
              <a:buClr>
                <a:srgbClr val="4F81BD"/>
              </a:buClr>
            </a:pP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Мярка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 2.2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Продуктивни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 инвестиции в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аквакултура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</a:p>
          <a:p>
            <a:pPr lvl="0" algn="just">
              <a:buClr>
                <a:srgbClr val="4F81BD"/>
              </a:buClr>
            </a:pP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Брой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проекти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– </a:t>
            </a:r>
            <a:r>
              <a:rPr lang="en-US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7</a:t>
            </a:r>
            <a:r>
              <a:rPr lang="ru-RU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бр</a:t>
            </a: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.</a:t>
            </a:r>
            <a:endParaRPr lang="ru-RU" sz="1800" dirty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just">
              <a:buClr>
                <a:srgbClr val="4F81BD"/>
              </a:buClr>
            </a:pP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Общо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договорена БФП – </a:t>
            </a:r>
            <a:r>
              <a:rPr lang="en-US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4 123 078 </a:t>
            </a:r>
            <a:r>
              <a:rPr lang="ru-RU" sz="1800" dirty="0" err="1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лв</a:t>
            </a:r>
            <a:r>
              <a:rPr lang="ru-RU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.</a:t>
            </a:r>
            <a:endParaRPr lang="ru-RU" sz="1800" dirty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endParaRPr lang="ru-RU" sz="1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endParaRPr lang="ru-RU" sz="1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ru-RU" sz="1800" dirty="0" err="1" smtClean="0">
                <a:solidFill>
                  <a:srgbClr val="FFFF00"/>
                </a:solidFill>
                <a:latin typeface="Arial Black" panose="020B0A04020102020204" pitchFamily="34" charset="0"/>
              </a:rPr>
              <a:t>Мярка</a:t>
            </a:r>
            <a:r>
              <a:rPr lang="ru-RU" sz="1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4.1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. </a:t>
            </a:r>
            <a:r>
              <a:rPr lang="ru-RU" sz="1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Подготвителна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помощ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 за стратегии за </a:t>
            </a:r>
            <a:r>
              <a:rPr lang="ru-RU" sz="1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ВОМР</a:t>
            </a:r>
            <a:endParaRPr lang="ru-RU" sz="1800" dirty="0" smtClean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r>
              <a:rPr lang="ru-RU" sz="1800" dirty="0" err="1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Брой</a:t>
            </a:r>
            <a:r>
              <a:rPr lang="ru-RU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проекти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– </a:t>
            </a:r>
            <a:r>
              <a:rPr lang="en-US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2</a:t>
            </a:r>
            <a:r>
              <a:rPr lang="ru-RU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бр</a:t>
            </a: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.</a:t>
            </a:r>
            <a:endParaRPr lang="ru-RU" sz="1800" dirty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Общо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договорена БФП – </a:t>
            </a:r>
            <a:r>
              <a:rPr lang="en-US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89 755 </a:t>
            </a:r>
            <a:r>
              <a:rPr lang="ru-RU" sz="1800" dirty="0" err="1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лв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. </a:t>
            </a:r>
            <a:endParaRPr lang="en-US" sz="1800" dirty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endParaRPr lang="ru-RU" sz="1800" dirty="0" smtClean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algn="l"/>
            <a:endParaRPr lang="bg-BG" sz="1800" dirty="0" smtClean="0">
              <a:solidFill>
                <a:srgbClr val="FFFF00"/>
              </a:solidFill>
              <a:latin typeface="Arial Black" panose="020B0A04020102020204" pitchFamily="34" charset="0"/>
            </a:endParaRPr>
          </a:p>
          <a:p>
            <a:pPr algn="l"/>
            <a:r>
              <a:rPr lang="bg-BG" sz="18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Мярка 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5.4. </a:t>
            </a:r>
            <a:r>
              <a:rPr lang="ru-RU" sz="1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Преработване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 на </a:t>
            </a:r>
            <a:r>
              <a:rPr lang="ru-RU" sz="1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продуктите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 от </a:t>
            </a:r>
            <a:r>
              <a:rPr lang="ru-RU" sz="1800" dirty="0" err="1">
                <a:solidFill>
                  <a:srgbClr val="FFFF00"/>
                </a:solidFill>
                <a:latin typeface="Arial Black" panose="020B0A04020102020204" pitchFamily="34" charset="0"/>
              </a:rPr>
              <a:t>риболов</a:t>
            </a:r>
            <a:r>
              <a:rPr lang="ru-RU" sz="1800" dirty="0">
                <a:solidFill>
                  <a:srgbClr val="FFFF00"/>
                </a:solidFill>
                <a:latin typeface="Arial Black" panose="020B0A04020102020204" pitchFamily="34" charset="0"/>
              </a:rPr>
              <a:t> и </a:t>
            </a:r>
            <a:r>
              <a:rPr lang="ru-RU" sz="1800" dirty="0" err="1" smtClean="0">
                <a:solidFill>
                  <a:srgbClr val="FFFF00"/>
                </a:solidFill>
                <a:latin typeface="Arial Black" panose="020B0A04020102020204" pitchFamily="34" charset="0"/>
              </a:rPr>
              <a:t>аквакултури</a:t>
            </a:r>
            <a:endParaRPr lang="ru-RU" sz="1800" dirty="0" smtClean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r>
              <a:rPr lang="ru-RU" sz="1800" dirty="0" err="1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Брой</a:t>
            </a:r>
            <a:r>
              <a:rPr lang="ru-RU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проекти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– </a:t>
            </a:r>
            <a:r>
              <a:rPr lang="en-US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4</a:t>
            </a:r>
            <a:r>
              <a:rPr lang="ru-RU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бр</a:t>
            </a: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.</a:t>
            </a:r>
            <a:endParaRPr lang="ru-RU" sz="1800" dirty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r>
              <a:rPr lang="ru-RU" sz="1800" dirty="0" err="1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Общо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 договорена БФП – </a:t>
            </a:r>
            <a:r>
              <a:rPr lang="en-US" sz="1800" dirty="0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4 170 775 </a:t>
            </a:r>
            <a:r>
              <a:rPr lang="ru-RU" sz="1800" dirty="0" err="1" smtClean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лв</a:t>
            </a:r>
            <a:r>
              <a:rPr lang="ru-RU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. </a:t>
            </a:r>
            <a:endParaRPr lang="en-US" sz="1800" dirty="0">
              <a:ln>
                <a:solidFill>
                  <a:srgbClr val="1F497D"/>
                </a:solidFill>
              </a:ln>
              <a:solidFill>
                <a:srgbClr val="92D050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/>
              <a:r>
                <a:rPr lang="bg-BG" sz="1000" b="1" dirty="0">
                  <a:solidFill>
                    <a:prstClr val="white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white"/>
                </a:solidFill>
                <a:latin typeface="Calibri"/>
                <a:ea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322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67" y="5661248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519268"/>
            <a:ext cx="8705006" cy="4711251"/>
          </a:xfrm>
        </p:spPr>
        <p:txBody>
          <a:bodyPr>
            <a:noAutofit/>
          </a:bodyPr>
          <a:lstStyle/>
          <a:p>
            <a:pPr lvl="0" algn="ctr">
              <a:buClr>
                <a:srgbClr val="4F81BD"/>
              </a:buClr>
            </a:pP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Изпълнение на ПМДР по мерки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в </a:t>
            </a: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Южен централен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район</a:t>
            </a:r>
            <a:endParaRPr lang="en-US" sz="2000" dirty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endParaRPr lang="bg-BG" sz="18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lvl="0" algn="l">
              <a:buClr>
                <a:srgbClr val="4F81BD"/>
              </a:buClr>
            </a:pPr>
            <a:r>
              <a:rPr lang="en-US" sz="1800" dirty="0">
                <a:ln>
                  <a:solidFill>
                    <a:srgbClr val="1F497D"/>
                  </a:solidFill>
                </a:ln>
                <a:solidFill>
                  <a:srgbClr val="92D050"/>
                </a:solidFill>
                <a:latin typeface="Arial Black" panose="020B0A04020102020204" pitchFamily="34" charset="0"/>
              </a:rPr>
              <a:t>	</a:t>
            </a:r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/>
              <a:r>
                <a:rPr lang="bg-BG" sz="1000" b="1" dirty="0">
                  <a:solidFill>
                    <a:prstClr val="white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white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428196"/>
              </p:ext>
            </p:extLst>
          </p:nvPr>
        </p:nvGraphicFramePr>
        <p:xfrm>
          <a:off x="971600" y="2204864"/>
          <a:ext cx="6192689" cy="3537555"/>
        </p:xfrm>
        <a:graphic>
          <a:graphicData uri="http://schemas.openxmlformats.org/drawingml/2006/table">
            <a:tbl>
              <a:tblPr/>
              <a:tblGrid>
                <a:gridCol w="1699664"/>
                <a:gridCol w="872002"/>
                <a:gridCol w="956726"/>
                <a:gridCol w="905514"/>
                <a:gridCol w="857222"/>
                <a:gridCol w="901561"/>
              </a:tblGrid>
              <a:tr h="47005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Област 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Пловдив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Област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Пазарджик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Област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Смолян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Област Хасково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Област 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Кърджали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18487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Мярка 2.2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брой проекти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7786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Мярка 2.2 договорени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средства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Black" panose="020B0A04020102020204" pitchFamily="34" charset="0"/>
                          <a:ea typeface="+mn-ea"/>
                          <a:cs typeface="+mn-cs"/>
                        </a:rPr>
                        <a:t>БФП лв.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658 136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2 547 922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411 323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505 697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05841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Мярка 4.1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брой проекти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7786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Мярка 4.1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договорени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средства</a:t>
                      </a:r>
                    </a:p>
                    <a:p>
                      <a:pPr algn="l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БФП лв. </a:t>
                      </a:r>
                      <a:endParaRPr lang="bg-BG" sz="1100" b="1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47 765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41 990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05841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Мярка 5.4</a:t>
                      </a:r>
                      <a:b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брой проекти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67903">
                <a:tc>
                  <a:txBody>
                    <a:bodyPr/>
                    <a:lstStyle/>
                    <a:p>
                      <a:pPr algn="l" fontAlgn="b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Мярка 5.4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договорени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средства</a:t>
                      </a:r>
                    </a:p>
                    <a:p>
                      <a:pPr algn="l" fontAlgn="b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БФП лв.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1 841 277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2 329 498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97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6065912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519268"/>
            <a:ext cx="8705006" cy="4711251"/>
          </a:xfrm>
        </p:spPr>
        <p:txBody>
          <a:bodyPr>
            <a:noAutofit/>
          </a:bodyPr>
          <a:lstStyle/>
          <a:p>
            <a:pPr lvl="0" algn="ctr">
              <a:buClr>
                <a:srgbClr val="4F81BD"/>
              </a:buClr>
            </a:pP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Изпълнение на ПМДР по мерки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в </a:t>
            </a: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Южен централен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район</a:t>
            </a:r>
            <a:endParaRPr lang="en-US" sz="2000" dirty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/>
              <a:r>
                <a:rPr lang="bg-BG" sz="1000" b="1" dirty="0">
                  <a:solidFill>
                    <a:prstClr val="white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white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6735788" cy="407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82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3" y="6065912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916832"/>
            <a:ext cx="8705006" cy="4313687"/>
          </a:xfrm>
        </p:spPr>
        <p:txBody>
          <a:bodyPr>
            <a:noAutofit/>
          </a:bodyPr>
          <a:lstStyle/>
          <a:p>
            <a:pPr lvl="0" algn="ctr">
              <a:buClr>
                <a:srgbClr val="4F81BD"/>
              </a:buClr>
            </a:pP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Общо изпълнение на ПМДР в Южен централен район</a:t>
            </a: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/>
              <a:r>
                <a:rPr lang="bg-BG" sz="1000" b="1" dirty="0">
                  <a:solidFill>
                    <a:prstClr val="white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white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72287313"/>
              </p:ext>
            </p:extLst>
          </p:nvPr>
        </p:nvGraphicFramePr>
        <p:xfrm>
          <a:off x="179512" y="2348880"/>
          <a:ext cx="813690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52719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alboka.eu/files/16_rib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54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075" y="5733256"/>
            <a:ext cx="213815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842" y="1519268"/>
            <a:ext cx="8705006" cy="4711251"/>
          </a:xfrm>
        </p:spPr>
        <p:txBody>
          <a:bodyPr>
            <a:noAutofit/>
          </a:bodyPr>
          <a:lstStyle/>
          <a:p>
            <a:pPr lvl="0" algn="ctr">
              <a:buClr>
                <a:srgbClr val="4F81BD"/>
              </a:buClr>
            </a:pPr>
            <a:r>
              <a:rPr lang="bg-BG" sz="2000" dirty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Изпълнение на ПМДР </a:t>
            </a:r>
            <a:r>
              <a:rPr lang="bg-BG" sz="2000" dirty="0" smtClean="0">
                <a:ln>
                  <a:solidFill>
                    <a:srgbClr val="1F497D"/>
                  </a:solidFill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в Южен централен район</a:t>
            </a:r>
            <a:endParaRPr lang="en-US" sz="2000" dirty="0">
              <a:ln>
                <a:solidFill>
                  <a:srgbClr val="1F497D"/>
                </a:solidFill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  <a:p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Picture 4" descr="C:\Users\ntsankov\AppData\Local\Temp\$$_7B0B\Програма за морско дело и рибарство\Logo_BG\logo-bg-center-no-back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10221" r="15795" b="8112"/>
          <a:stretch/>
        </p:blipFill>
        <p:spPr bwMode="auto">
          <a:xfrm>
            <a:off x="-15084" y="52241"/>
            <a:ext cx="1319214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6634495" y="86880"/>
            <a:ext cx="2361897" cy="1432388"/>
            <a:chOff x="6466353" y="86880"/>
            <a:chExt cx="2843808" cy="1720420"/>
          </a:xfrm>
        </p:grpSpPr>
        <p:pic>
          <p:nvPicPr>
            <p:cNvPr id="11" name="Picture 10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141" y="86880"/>
              <a:ext cx="2088232" cy="13258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5"/>
            <p:cNvSpPr txBox="1">
              <a:spLocks noChangeArrowheads="1"/>
            </p:cNvSpPr>
            <p:nvPr/>
          </p:nvSpPr>
          <p:spPr bwMode="auto">
            <a:xfrm>
              <a:off x="6466353" y="1246955"/>
              <a:ext cx="2843808" cy="560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b" anchorCtr="0" upright="1">
              <a:noAutofit/>
            </a:bodyPr>
            <a:lstStyle/>
            <a:p>
              <a:pPr algn="ctr" fontAlgn="base"/>
              <a:r>
                <a:rPr lang="bg-BG" sz="1000" b="1" dirty="0">
                  <a:solidFill>
                    <a:prstClr val="white"/>
                  </a:solidFill>
                </a:rPr>
                <a:t>МИНИСТЕРСТВО НА  ЗЕМЕДЕЛИЕТО, ХРАНИТЕ И ГОРИТЕ</a:t>
              </a:r>
              <a:endParaRPr lang="bg-BG" sz="1000" dirty="0">
                <a:solidFill>
                  <a:prstClr val="white"/>
                </a:solidFill>
                <a:latin typeface="Calibri"/>
                <a:ea typeface="Calibri"/>
                <a:cs typeface="Calibri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547260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602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2066</TotalTime>
  <Words>747</Words>
  <Application>Microsoft Office PowerPoint</Application>
  <PresentationFormat>On-screen Show (4:3)</PresentationFormat>
  <Paragraphs>209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Благодаря 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Greta D. Dimitrova</dc:creator>
  <cp:lastModifiedBy>Krasimira Dankova</cp:lastModifiedBy>
  <cp:revision>137</cp:revision>
  <cp:lastPrinted>2018-06-27T13:13:46Z</cp:lastPrinted>
  <dcterms:created xsi:type="dcterms:W3CDTF">2018-05-28T15:27:15Z</dcterms:created>
  <dcterms:modified xsi:type="dcterms:W3CDTF">2018-06-27T14:24:42Z</dcterms:modified>
</cp:coreProperties>
</file>